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80" r:id="rId2"/>
    <p:sldId id="260" r:id="rId3"/>
    <p:sldId id="267" r:id="rId4"/>
    <p:sldId id="270" r:id="rId5"/>
    <p:sldId id="273" r:id="rId6"/>
    <p:sldId id="272" r:id="rId7"/>
    <p:sldId id="274" r:id="rId8"/>
    <p:sldId id="275" r:id="rId9"/>
    <p:sldId id="276" r:id="rId10"/>
    <p:sldId id="277" r:id="rId11"/>
    <p:sldId id="278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C9B"/>
    <a:srgbClr val="5B8C4B"/>
    <a:srgbClr val="503934"/>
    <a:srgbClr val="7C4D25"/>
    <a:srgbClr val="2C3C4F"/>
    <a:srgbClr val="39464E"/>
    <a:srgbClr val="29C1AF"/>
    <a:srgbClr val="3CD6C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8"/>
    <p:restoredTop sz="94599"/>
  </p:normalViewPr>
  <p:slideViewPr>
    <p:cSldViewPr>
      <p:cViewPr>
        <p:scale>
          <a:sx n="101" d="100"/>
          <a:sy n="101" d="100"/>
        </p:scale>
        <p:origin x="-25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147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9736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450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071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8453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5740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297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5906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5662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8539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743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593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162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129-8892-4527-B9B5-28EADF5A0760}" type="datetime1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6E-4D3B-46EE-9AF0-FB58E9E24676}" type="datetime1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9CD-0126-458A-886B-6FC07AA530CC}" type="datetime1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A32-C64F-48FE-9F74-7D1FFF5C519B}" type="datetime1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CAD1-252D-44EF-B951-2C3EF1E1B8D5}" type="datetime1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9ED7-D303-4DD7-9EFB-4DEB198A20E1}" type="datetime1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655-976F-4B60-BFD7-A21C85921715}" type="datetime1">
              <a:rPr lang="en-US" smtClean="0"/>
              <a:pPr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360-1CC1-4DCF-86A5-1A446DB958B0}" type="datetime1">
              <a:rPr lang="en-US" smtClean="0"/>
              <a:pPr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B42-CABE-4B2F-90EA-E11C6CD8DA02}" type="datetime1">
              <a:rPr lang="en-US" smtClean="0"/>
              <a:pPr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E63-69BD-458C-A5A8-C5FC19FB1F0B}" type="datetime1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60D-8B6D-4458-A1D3-F697C06A5EBE}" type="datetime1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0B41-2FE8-497A-8AFC-2BF5483874BC}" type="datetime1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 smtClean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None/>
            </a:pPr>
            <a:r>
              <a:rPr lang="el-GR" sz="36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Μη Επανδρωμένα Εναέρια Οχήματα</a:t>
            </a:r>
            <a:endParaRPr lang="pt-BR" sz="3600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42910" y="4143380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000" b="1" spc="300" dirty="0" smtClean="0">
                <a:solidFill>
                  <a:srgbClr val="54BC9B"/>
                </a:solidFill>
              </a:rPr>
              <a:t>Εφαρμογές</a:t>
            </a:r>
            <a:r>
              <a:rPr lang="pt-BR" sz="3000" b="1" spc="300" dirty="0" smtClean="0">
                <a:solidFill>
                  <a:srgbClr val="54BC9B"/>
                </a:solidFill>
              </a:rPr>
              <a:t>: </a:t>
            </a:r>
            <a:r>
              <a:rPr lang="el-GR" sz="3000" b="1" spc="300" dirty="0" smtClean="0">
                <a:solidFill>
                  <a:srgbClr val="54BC9B"/>
                </a:solidFill>
              </a:rPr>
              <a:t>Γεωργία</a:t>
            </a:r>
            <a:endParaRPr lang="en-US" sz="3000" b="1" spc="300" dirty="0">
              <a:solidFill>
                <a:srgbClr val="54BC9B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1088" y="5865543"/>
            <a:ext cx="1901824" cy="542514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9148" y="1798180"/>
            <a:ext cx="825703" cy="766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078846"/>
            <a:ext cx="777686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000" b="1" u="sng" spc="100" dirty="0" smtClean="0">
                <a:solidFill>
                  <a:srgbClr val="54BC9B"/>
                </a:solidFill>
              </a:rPr>
              <a:t>Κήπος με Μηλιές</a:t>
            </a:r>
            <a:endParaRPr lang="pt-BR" sz="3000" b="1" u="sng" spc="100" dirty="0">
              <a:solidFill>
                <a:srgbClr val="54BC9B"/>
              </a:solidFill>
            </a:endParaRPr>
          </a:p>
          <a:p>
            <a:endParaRPr lang="pt-BR" sz="3000" b="1" u="sng" spc="100" dirty="0">
              <a:solidFill>
                <a:srgbClr val="54BC9B"/>
              </a:solidFill>
            </a:endParaRPr>
          </a:p>
          <a:p>
            <a:r>
              <a:rPr lang="el-GR" sz="3000" b="1" spc="100" dirty="0" smtClean="0">
                <a:solidFill>
                  <a:schemeClr val="bg1"/>
                </a:solidFill>
              </a:rPr>
              <a:t>Αφαίρεση Παράσιτου </a:t>
            </a:r>
            <a:r>
              <a:rPr lang="pt-BR" sz="3000" b="1" spc="100" dirty="0" smtClean="0">
                <a:solidFill>
                  <a:srgbClr val="54BC9B"/>
                </a:solidFill>
              </a:rPr>
              <a:t>: </a:t>
            </a:r>
            <a:r>
              <a:rPr lang="el-GR" sz="3000" b="1" spc="100" dirty="0" smtClean="0">
                <a:solidFill>
                  <a:srgbClr val="54BC9B"/>
                </a:solidFill>
              </a:rPr>
              <a:t>σκουλήκι μήλου</a:t>
            </a:r>
            <a:endParaRPr lang="pt-BR" sz="3000" b="1" spc="100" dirty="0">
              <a:solidFill>
                <a:srgbClr val="54BC9B"/>
              </a:solidFill>
            </a:endParaRPr>
          </a:p>
          <a:p>
            <a:r>
              <a:rPr lang="el-GR" sz="3000" b="1" spc="100" dirty="0" smtClean="0">
                <a:solidFill>
                  <a:schemeClr val="bg1"/>
                </a:solidFill>
              </a:rPr>
              <a:t>Θεραπεία </a:t>
            </a:r>
            <a:r>
              <a:rPr lang="pt-BR" sz="3000" b="1" spc="100" dirty="0" smtClean="0">
                <a:solidFill>
                  <a:srgbClr val="54BC9B"/>
                </a:solidFill>
              </a:rPr>
              <a:t>: </a:t>
            </a:r>
            <a:r>
              <a:rPr lang="el-GR" sz="3000" b="1" spc="100" dirty="0" smtClean="0">
                <a:solidFill>
                  <a:srgbClr val="54BC9B"/>
                </a:solidFill>
              </a:rPr>
              <a:t>Μίγμα με εντομοκτόνο </a:t>
            </a:r>
            <a:r>
              <a:rPr lang="pt-BR" sz="3000" b="1" spc="100" dirty="0" smtClean="0">
                <a:solidFill>
                  <a:srgbClr val="54BC9B"/>
                </a:solidFill>
              </a:rPr>
              <a:t>Decis </a:t>
            </a:r>
            <a:r>
              <a:rPr lang="pt-BR" sz="3000" b="1" spc="100" dirty="0">
                <a:solidFill>
                  <a:srgbClr val="54BC9B"/>
                </a:solidFill>
              </a:rPr>
              <a:t>Mega 50 EW</a:t>
            </a:r>
          </a:p>
        </p:txBody>
      </p:sp>
      <p:sp>
        <p:nvSpPr>
          <p:cNvPr id="8" name="Retângulo 7"/>
          <p:cNvSpPr/>
          <p:nvPr/>
        </p:nvSpPr>
        <p:spPr>
          <a:xfrm>
            <a:off x="367672" y="509191"/>
            <a:ext cx="84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Προϊόντα για τη θεραπεία παρασίτων / ασθενειών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078846"/>
            <a:ext cx="77768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000" b="1" u="sng" spc="100" dirty="0" smtClean="0">
                <a:solidFill>
                  <a:srgbClr val="54BC9B"/>
                </a:solidFill>
              </a:rPr>
              <a:t>Κήπος με Μουριές</a:t>
            </a:r>
            <a:endParaRPr lang="pt-BR" sz="3000" b="1" u="sng" spc="100" dirty="0">
              <a:solidFill>
                <a:srgbClr val="54BC9B"/>
              </a:solidFill>
            </a:endParaRPr>
          </a:p>
          <a:p>
            <a:endParaRPr lang="pt-BR" sz="3000" b="1" u="sng" spc="100" dirty="0">
              <a:solidFill>
                <a:srgbClr val="54BC9B"/>
              </a:solidFill>
            </a:endParaRPr>
          </a:p>
          <a:p>
            <a:r>
              <a:rPr lang="el-GR" sz="3000" b="1" spc="100" dirty="0" smtClean="0">
                <a:solidFill>
                  <a:schemeClr val="bg1"/>
                </a:solidFill>
              </a:rPr>
              <a:t>Αφαίρεση Παράσιτου </a:t>
            </a:r>
            <a:r>
              <a:rPr lang="pt-BR" sz="3000" b="1" spc="100" dirty="0" smtClean="0">
                <a:solidFill>
                  <a:schemeClr val="bg1"/>
                </a:solidFill>
              </a:rPr>
              <a:t>: </a:t>
            </a:r>
            <a:r>
              <a:rPr lang="pt-BR" sz="3000" b="1" spc="100" dirty="0">
                <a:solidFill>
                  <a:srgbClr val="54BC9B"/>
                </a:solidFill>
              </a:rPr>
              <a:t>Hyphantria cunea</a:t>
            </a:r>
          </a:p>
          <a:p>
            <a:r>
              <a:rPr lang="el-GR" sz="3000" b="1" spc="100" dirty="0" smtClean="0">
                <a:solidFill>
                  <a:schemeClr val="bg1"/>
                </a:solidFill>
              </a:rPr>
              <a:t>Θεραπεία </a:t>
            </a:r>
            <a:r>
              <a:rPr lang="pt-BR" sz="3000" b="1" spc="100" dirty="0" smtClean="0">
                <a:solidFill>
                  <a:schemeClr val="bg1"/>
                </a:solidFill>
              </a:rPr>
              <a:t>: </a:t>
            </a:r>
            <a:r>
              <a:rPr lang="el-GR" sz="3000" b="1" spc="100" dirty="0" smtClean="0">
                <a:solidFill>
                  <a:srgbClr val="54BC9B"/>
                </a:solidFill>
              </a:rPr>
              <a:t>Ψεκασμός εντομοκτόνου </a:t>
            </a:r>
            <a:r>
              <a:rPr lang="pt-BR" sz="3000" b="1" spc="100" dirty="0" smtClean="0">
                <a:solidFill>
                  <a:srgbClr val="54BC9B"/>
                </a:solidFill>
              </a:rPr>
              <a:t>CALYPSO</a:t>
            </a:r>
            <a:endParaRPr lang="pt-BR" sz="3000" b="1" spc="100" dirty="0" smtClean="0">
              <a:solidFill>
                <a:srgbClr val="54BC9B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67672" y="509191"/>
            <a:ext cx="84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Προϊόντα για τη θεραπεία παρασίτων / ασθενειών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17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492896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000" b="1" spc="100" dirty="0" smtClean="0">
                <a:solidFill>
                  <a:srgbClr val="54BC9B"/>
                </a:solidFill>
              </a:rPr>
              <a:t>Επιπλέον, </a:t>
            </a:r>
            <a:r>
              <a:rPr lang="el-GR" sz="3000" b="1" spc="100" dirty="0" smtClean="0">
                <a:solidFill>
                  <a:srgbClr val="54BC9B"/>
                </a:solidFill>
              </a:rPr>
              <a:t>τα </a:t>
            </a:r>
            <a:r>
              <a:rPr lang="en-US" sz="3000" b="1" spc="100" dirty="0" smtClean="0">
                <a:solidFill>
                  <a:srgbClr val="54BC9B"/>
                </a:solidFill>
              </a:rPr>
              <a:t>D</a:t>
            </a:r>
            <a:r>
              <a:rPr lang="el-GR" sz="3000" b="1" spc="100" dirty="0" err="1" smtClean="0">
                <a:solidFill>
                  <a:srgbClr val="54BC9B"/>
                </a:solidFill>
              </a:rPr>
              <a:t>rone</a:t>
            </a:r>
            <a:r>
              <a:rPr lang="en-US" sz="3000" b="1" spc="100" dirty="0" smtClean="0">
                <a:solidFill>
                  <a:srgbClr val="54BC9B"/>
                </a:solidFill>
              </a:rPr>
              <a:t>s</a:t>
            </a:r>
            <a:r>
              <a:rPr lang="el-GR" sz="3000" b="1" spc="100" dirty="0" smtClean="0">
                <a:solidFill>
                  <a:srgbClr val="54BC9B"/>
                </a:solidFill>
              </a:rPr>
              <a:t> </a:t>
            </a:r>
            <a:r>
              <a:rPr lang="el-GR" sz="3000" b="1" spc="100" dirty="0" smtClean="0">
                <a:solidFill>
                  <a:srgbClr val="54BC9B"/>
                </a:solidFill>
              </a:rPr>
              <a:t>στη γεωργία μπορεί να </a:t>
            </a:r>
            <a:r>
              <a:rPr lang="el-GR" sz="3000" b="1" spc="100" dirty="0" smtClean="0">
                <a:solidFill>
                  <a:srgbClr val="54BC9B"/>
                </a:solidFill>
              </a:rPr>
              <a:t>χρησιμοποιηθούν </a:t>
            </a:r>
            <a:r>
              <a:rPr lang="el-GR" sz="3000" b="1" spc="100" dirty="0" smtClean="0">
                <a:solidFill>
                  <a:srgbClr val="54BC9B"/>
                </a:solidFill>
              </a:rPr>
              <a:t>για τον εντοπισμό: </a:t>
            </a:r>
            <a:r>
              <a:rPr lang="el-GR" sz="3000" b="1" spc="100" dirty="0" smtClean="0">
                <a:solidFill>
                  <a:srgbClr val="54BC9B"/>
                </a:solidFill>
              </a:rPr>
              <a:t>περιοχών </a:t>
            </a:r>
            <a:r>
              <a:rPr lang="el-GR" sz="3000" b="1" spc="100" dirty="0" smtClean="0">
                <a:solidFill>
                  <a:srgbClr val="54BC9B"/>
                </a:solidFill>
              </a:rPr>
              <a:t>έλλειψης υγρασίας, αποψίλωσης και </a:t>
            </a:r>
            <a:r>
              <a:rPr lang="el-GR" sz="3000" b="1" spc="100" dirty="0" smtClean="0">
                <a:solidFill>
                  <a:srgbClr val="54BC9B"/>
                </a:solidFill>
              </a:rPr>
              <a:t>αποκατάστασης της </a:t>
            </a:r>
            <a:r>
              <a:rPr lang="el-GR" sz="3000" b="1" spc="100" dirty="0" smtClean="0">
                <a:solidFill>
                  <a:srgbClr val="54BC9B"/>
                </a:solidFill>
              </a:rPr>
              <a:t>γης.</a:t>
            </a:r>
            <a:endParaRPr lang="pt-BR" sz="3000" b="1" spc="100" dirty="0">
              <a:solidFill>
                <a:srgbClr val="54BC9B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509191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4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Γεωργία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13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92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808721" y="4710271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0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Ιάπωνες αγρότες χρησιμοποιούν τα μη επανδρωμένα ελικόπτερα R-50 και RMAX της </a:t>
            </a:r>
            <a:r>
              <a:rPr lang="el-GR" sz="3000" b="1" spc="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Yamaha</a:t>
            </a:r>
            <a:r>
              <a:rPr lang="el-GR" sz="30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για </a:t>
            </a:r>
            <a:r>
              <a:rPr lang="el-GR" sz="30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ράντισμα των </a:t>
            </a:r>
            <a:r>
              <a:rPr lang="el-GR" sz="30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καλλιεργειών τους από το 1987.</a:t>
            </a:r>
            <a:endParaRPr lang="pt-BR" sz="3000" b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307685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400" b="1" spc="600" dirty="0" smtClean="0">
                <a:solidFill>
                  <a:srgbClr val="5B8C4B"/>
                </a:solidFill>
                <a:ea typeface="Andale Mono" charset="0"/>
                <a:cs typeface="Andale Mono" charset="0"/>
              </a:rPr>
              <a:t>Γεωργία</a:t>
            </a:r>
            <a:endParaRPr lang="en-US" sz="3400" dirty="0">
              <a:solidFill>
                <a:srgbClr val="5B8C4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492896"/>
            <a:ext cx="77768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000" b="1" spc="100" dirty="0" smtClean="0">
                <a:solidFill>
                  <a:srgbClr val="54BC9B"/>
                </a:solidFill>
              </a:rPr>
              <a:t>Ορισμένες γεωργικές πρωτοβουλίες στις Η.Π.Α. χρησιμοποιούν UAV για ψεκασμό καλλιεργειών, καθώς είναι συχνά </a:t>
            </a:r>
            <a:r>
              <a:rPr lang="el-GR" sz="3000" b="1" spc="100" dirty="0" smtClean="0">
                <a:solidFill>
                  <a:schemeClr val="bg1"/>
                </a:solidFill>
              </a:rPr>
              <a:t>φθηνότερα </a:t>
            </a:r>
            <a:r>
              <a:rPr lang="el-GR" sz="3000" b="1" spc="100" dirty="0" smtClean="0">
                <a:solidFill>
                  <a:srgbClr val="54BC9B"/>
                </a:solidFill>
              </a:rPr>
              <a:t>από ένα ελικόπτερο πλήρους μεγέθους</a:t>
            </a:r>
            <a:endParaRPr lang="pt-BR" sz="3000" b="1" spc="100" dirty="0">
              <a:solidFill>
                <a:srgbClr val="54BC9B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509191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4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Γεωργία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1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492896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000" b="1" spc="100" dirty="0" smtClean="0">
                <a:solidFill>
                  <a:srgbClr val="54BC9B"/>
                </a:solidFill>
              </a:rPr>
              <a:t>Τα </a:t>
            </a:r>
            <a:r>
              <a:rPr lang="el-GR" sz="3000" b="1" spc="100" dirty="0" smtClean="0">
                <a:solidFill>
                  <a:srgbClr val="54BC9B"/>
                </a:solidFill>
              </a:rPr>
              <a:t>UAV </a:t>
            </a:r>
            <a:r>
              <a:rPr lang="el-GR" sz="3000" b="1" spc="100" dirty="0" smtClean="0">
                <a:solidFill>
                  <a:srgbClr val="54BC9B"/>
                </a:solidFill>
              </a:rPr>
              <a:t>αποτελούν </a:t>
            </a:r>
            <a:r>
              <a:rPr lang="el-GR" sz="3000" b="1" spc="100" dirty="0" smtClean="0">
                <a:solidFill>
                  <a:srgbClr val="54BC9B"/>
                </a:solidFill>
              </a:rPr>
              <a:t>πλέον ένα ανεκτίμητο εργαλείο </a:t>
            </a:r>
            <a:r>
              <a:rPr lang="el-GR" sz="3000" b="1" spc="100" dirty="0" smtClean="0">
                <a:solidFill>
                  <a:srgbClr val="54BC9B"/>
                </a:solidFill>
              </a:rPr>
              <a:t>για </a:t>
            </a:r>
            <a:r>
              <a:rPr lang="el-GR" sz="3000" b="1" spc="100" dirty="0" smtClean="0">
                <a:solidFill>
                  <a:srgbClr val="54BC9B"/>
                </a:solidFill>
              </a:rPr>
              <a:t>τους γεωργούς σε </a:t>
            </a:r>
            <a:r>
              <a:rPr lang="el-GR" sz="3000" b="1" spc="100" dirty="0" smtClean="0">
                <a:solidFill>
                  <a:srgbClr val="54BC9B"/>
                </a:solidFill>
              </a:rPr>
              <a:t>άλλες πτυχές </a:t>
            </a:r>
            <a:r>
              <a:rPr lang="el-GR" sz="3000" b="1" spc="100" dirty="0" smtClean="0">
                <a:solidFill>
                  <a:srgbClr val="54BC9B"/>
                </a:solidFill>
              </a:rPr>
              <a:t>της γεωργίας, όπως η παρακολούθηση των ζώων, των καλλιεργειών και των επιπέδων των υδάτων.</a:t>
            </a:r>
            <a:endParaRPr lang="pt-BR" sz="3000" b="1" spc="100" dirty="0">
              <a:solidFill>
                <a:srgbClr val="54BC9B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509191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4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Γεωργία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4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14348" y="1500174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000" b="1" spc="100" dirty="0" smtClean="0">
                <a:solidFill>
                  <a:srgbClr val="54BC9B"/>
                </a:solidFill>
              </a:rPr>
              <a:t>Οι βασικές εφαρμογές στη γεωργία είναι: να εντοπίζονται παράσιτα και επιβλαβείς φυσικοί παράγοντες που συμβαίνουν κάθε χρόνο και επηρεάζουν την απόδοση.</a:t>
            </a:r>
            <a:endParaRPr lang="pt-BR" sz="3000" b="1" spc="100" dirty="0">
              <a:solidFill>
                <a:srgbClr val="54BC9B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509191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4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Γεωργία</a:t>
            </a: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857925"/>
            <a:ext cx="3660438" cy="2442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37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492896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000" b="1" spc="100" dirty="0" smtClean="0">
                <a:solidFill>
                  <a:srgbClr val="54BC9B"/>
                </a:solidFill>
              </a:rPr>
              <a:t>Εξελιγμένα UAV</a:t>
            </a:r>
            <a:r>
              <a:rPr lang="en-US" sz="3000" b="1" spc="100" dirty="0" smtClean="0">
                <a:solidFill>
                  <a:srgbClr val="54BC9B"/>
                </a:solidFill>
              </a:rPr>
              <a:t>s</a:t>
            </a:r>
            <a:r>
              <a:rPr lang="el-GR" sz="3000" b="1" spc="100" dirty="0" smtClean="0">
                <a:solidFill>
                  <a:srgbClr val="54BC9B"/>
                </a:solidFill>
              </a:rPr>
              <a:t> χρησιμοποιήθηκαν </a:t>
            </a:r>
            <a:r>
              <a:rPr lang="el-GR" sz="3000" b="1" spc="100" dirty="0" smtClean="0">
                <a:solidFill>
                  <a:srgbClr val="54BC9B"/>
                </a:solidFill>
              </a:rPr>
              <a:t>επίσης για τη δημιουργία </a:t>
            </a:r>
            <a:r>
              <a:rPr lang="el-GR" sz="3000" b="1" spc="100" dirty="0" smtClean="0">
                <a:solidFill>
                  <a:srgbClr val="54BC9B"/>
                </a:solidFill>
              </a:rPr>
              <a:t>3Δ </a:t>
            </a:r>
            <a:r>
              <a:rPr lang="el-GR" sz="3000" b="1" spc="100" dirty="0" smtClean="0">
                <a:solidFill>
                  <a:srgbClr val="54BC9B"/>
                </a:solidFill>
              </a:rPr>
              <a:t>εικόνων </a:t>
            </a:r>
            <a:r>
              <a:rPr lang="el-GR" sz="3000" b="1" spc="100" dirty="0" smtClean="0">
                <a:solidFill>
                  <a:srgbClr val="54BC9B"/>
                </a:solidFill>
              </a:rPr>
              <a:t>τοπογραφίας </a:t>
            </a:r>
            <a:r>
              <a:rPr lang="el-GR" sz="3000" b="1" spc="100" dirty="0" smtClean="0">
                <a:solidFill>
                  <a:srgbClr val="54BC9B"/>
                </a:solidFill>
              </a:rPr>
              <a:t>για το σχεδιασμό </a:t>
            </a:r>
            <a:r>
              <a:rPr lang="el-GR" sz="3000" b="1" spc="100" dirty="0" smtClean="0">
                <a:solidFill>
                  <a:srgbClr val="54BC9B"/>
                </a:solidFill>
              </a:rPr>
              <a:t>μελλοντικών επεκτάσεων </a:t>
            </a:r>
            <a:r>
              <a:rPr lang="el-GR" sz="3000" b="1" spc="100" dirty="0" smtClean="0">
                <a:solidFill>
                  <a:srgbClr val="54BC9B"/>
                </a:solidFill>
              </a:rPr>
              <a:t>και </a:t>
            </a:r>
            <a:r>
              <a:rPr lang="el-GR" sz="3000" b="1" spc="100" dirty="0" smtClean="0">
                <a:solidFill>
                  <a:srgbClr val="54BC9B"/>
                </a:solidFill>
              </a:rPr>
              <a:t>αναβαθμίσεων</a:t>
            </a:r>
            <a:endParaRPr lang="pt-BR" sz="3000" b="1" spc="100" dirty="0">
              <a:solidFill>
                <a:srgbClr val="54BC9B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509191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4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Γεωργία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487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1977221"/>
            <a:ext cx="77768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000" b="1" u="sng" spc="100" dirty="0" smtClean="0">
                <a:solidFill>
                  <a:srgbClr val="54BC9B"/>
                </a:solidFill>
              </a:rPr>
              <a:t>Καλλιέργεια Λάχανου</a:t>
            </a:r>
            <a:endParaRPr lang="pt-BR" sz="3000" b="1" u="sng" spc="100" dirty="0" smtClean="0">
              <a:solidFill>
                <a:srgbClr val="54BC9B"/>
              </a:solidFill>
            </a:endParaRPr>
          </a:p>
          <a:p>
            <a:endParaRPr lang="pt-BR" sz="3000" b="1" u="sng" spc="100" dirty="0">
              <a:solidFill>
                <a:srgbClr val="54BC9B"/>
              </a:solidFill>
            </a:endParaRPr>
          </a:p>
          <a:p>
            <a:r>
              <a:rPr lang="el-GR" sz="3000" b="1" spc="100" dirty="0" smtClean="0">
                <a:solidFill>
                  <a:schemeClr val="bg1"/>
                </a:solidFill>
              </a:rPr>
              <a:t>Αφαίρεση Παράσιτου</a:t>
            </a:r>
            <a:r>
              <a:rPr lang="pt-BR" sz="3000" b="1" spc="100" dirty="0" smtClean="0">
                <a:solidFill>
                  <a:schemeClr val="bg1"/>
                </a:solidFill>
              </a:rPr>
              <a:t>: </a:t>
            </a:r>
            <a:r>
              <a:rPr lang="pt-BR" sz="3000" b="1" spc="100" dirty="0">
                <a:solidFill>
                  <a:srgbClr val="54BC9B"/>
                </a:solidFill>
              </a:rPr>
              <a:t>bite cabbage (DELIA BRASSICAE) </a:t>
            </a:r>
            <a:endParaRPr lang="pt-BR" sz="3000" b="1" spc="100" dirty="0" smtClean="0">
              <a:solidFill>
                <a:srgbClr val="54BC9B"/>
              </a:solidFill>
            </a:endParaRPr>
          </a:p>
          <a:p>
            <a:r>
              <a:rPr lang="el-GR" sz="3000" b="1" spc="100" dirty="0" smtClean="0">
                <a:solidFill>
                  <a:schemeClr val="bg1"/>
                </a:solidFill>
              </a:rPr>
              <a:t>Θεραπεία </a:t>
            </a:r>
            <a:r>
              <a:rPr lang="pt-BR" sz="3000" b="1" spc="100" dirty="0" smtClean="0">
                <a:solidFill>
                  <a:schemeClr val="bg1"/>
                </a:solidFill>
              </a:rPr>
              <a:t>: </a:t>
            </a:r>
            <a:r>
              <a:rPr lang="pt-BR" sz="3000" b="1" spc="100" dirty="0">
                <a:solidFill>
                  <a:srgbClr val="54BC9B"/>
                </a:solidFill>
              </a:rPr>
              <a:t>IMIDAN  50 WP -  0,1     % -  spray solution</a:t>
            </a:r>
            <a:r>
              <a:rPr lang="pt-BR" sz="3000" b="1" spc="100" dirty="0" smtClean="0">
                <a:solidFill>
                  <a:srgbClr val="54BC9B"/>
                </a:solidFill>
              </a:rPr>
              <a:t>.</a:t>
            </a:r>
            <a:endParaRPr lang="pt-BR" sz="3000" b="1" spc="100" dirty="0">
              <a:solidFill>
                <a:srgbClr val="54BC9B"/>
              </a:solidFill>
            </a:endParaRPr>
          </a:p>
          <a:p>
            <a:pPr algn="ctr"/>
            <a:endParaRPr lang="pt-BR" sz="3000" b="1" spc="100" dirty="0">
              <a:solidFill>
                <a:srgbClr val="54BC9B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67672" y="509191"/>
            <a:ext cx="84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Προϊόντα για τη θεραπεία παρασίτων / ασθενειών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78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078846"/>
            <a:ext cx="77768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000" b="1" u="sng" spc="100" dirty="0" smtClean="0">
                <a:solidFill>
                  <a:srgbClr val="54BC9B"/>
                </a:solidFill>
              </a:rPr>
              <a:t>Κήπος με Βερικοκιές και Ροδακινιές</a:t>
            </a:r>
            <a:endParaRPr lang="pt-BR" sz="3000" b="1" u="sng" spc="100" dirty="0">
              <a:solidFill>
                <a:srgbClr val="54BC9B"/>
              </a:solidFill>
            </a:endParaRPr>
          </a:p>
          <a:p>
            <a:endParaRPr lang="pt-BR" sz="3000" b="1" spc="100" dirty="0" smtClean="0">
              <a:solidFill>
                <a:srgbClr val="54BC9B"/>
              </a:solidFill>
            </a:endParaRPr>
          </a:p>
          <a:p>
            <a:r>
              <a:rPr lang="el-GR" sz="3000" b="1" spc="100" dirty="0" smtClean="0">
                <a:solidFill>
                  <a:schemeClr val="bg1"/>
                </a:solidFill>
              </a:rPr>
              <a:t>Αφαίρεση Παράσιτου </a:t>
            </a:r>
            <a:r>
              <a:rPr lang="pt-BR" sz="3000" b="1" spc="100" dirty="0" smtClean="0">
                <a:solidFill>
                  <a:srgbClr val="54BC9B"/>
                </a:solidFill>
              </a:rPr>
              <a:t>: </a:t>
            </a:r>
            <a:r>
              <a:rPr lang="el-GR" sz="3000" b="1" spc="100" dirty="0" smtClean="0">
                <a:solidFill>
                  <a:srgbClr val="54BC9B"/>
                </a:solidFill>
              </a:rPr>
              <a:t>ριγέ σκώρος</a:t>
            </a:r>
            <a:endParaRPr lang="pt-BR" sz="3000" b="1" spc="100" dirty="0">
              <a:solidFill>
                <a:srgbClr val="54BC9B"/>
              </a:solidFill>
            </a:endParaRPr>
          </a:p>
          <a:p>
            <a:r>
              <a:rPr lang="el-GR" sz="3000" b="1" spc="100" dirty="0" smtClean="0">
                <a:solidFill>
                  <a:schemeClr val="bg1"/>
                </a:solidFill>
              </a:rPr>
              <a:t>Θεραπεία </a:t>
            </a:r>
            <a:r>
              <a:rPr lang="pt-BR" sz="3000" b="1" spc="100" dirty="0" smtClean="0">
                <a:solidFill>
                  <a:srgbClr val="54BC9B"/>
                </a:solidFill>
              </a:rPr>
              <a:t>: </a:t>
            </a:r>
            <a:r>
              <a:rPr lang="el-GR" sz="3000" b="1" spc="100" dirty="0" smtClean="0">
                <a:solidFill>
                  <a:srgbClr val="54BC9B"/>
                </a:solidFill>
              </a:rPr>
              <a:t>Μείγμα με βάση </a:t>
            </a:r>
            <a:r>
              <a:rPr lang="el-GR" sz="3000" b="1" spc="100" dirty="0" smtClean="0">
                <a:solidFill>
                  <a:srgbClr val="54BC9B"/>
                </a:solidFill>
              </a:rPr>
              <a:t>τα </a:t>
            </a:r>
            <a:r>
              <a:rPr lang="pt-BR" sz="3000" b="1" spc="100" dirty="0" smtClean="0">
                <a:solidFill>
                  <a:srgbClr val="54BC9B"/>
                </a:solidFill>
              </a:rPr>
              <a:t>CYPERGUARD</a:t>
            </a:r>
            <a:r>
              <a:rPr lang="pt-BR" sz="3000" b="1" spc="100" dirty="0">
                <a:solidFill>
                  <a:srgbClr val="54BC9B"/>
                </a:solidFill>
              </a:rPr>
              <a:t>, DITHANE, EFORIA and ROVRAL 500.</a:t>
            </a:r>
          </a:p>
          <a:p>
            <a:pPr algn="ctr"/>
            <a:endParaRPr lang="pt-BR" sz="3000" b="1" spc="100" dirty="0">
              <a:solidFill>
                <a:srgbClr val="54BC9B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67672" y="509191"/>
            <a:ext cx="84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Προϊόντα για τη θεραπεία παρασίτων / ασθενειών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535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078846"/>
            <a:ext cx="77768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000" b="1" u="sng" spc="100" dirty="0" smtClean="0">
                <a:solidFill>
                  <a:srgbClr val="54BC9B"/>
                </a:solidFill>
              </a:rPr>
              <a:t>Αμπέλια</a:t>
            </a:r>
            <a:endParaRPr lang="pt-BR" sz="3000" b="1" u="sng" spc="100" dirty="0">
              <a:solidFill>
                <a:srgbClr val="54BC9B"/>
              </a:solidFill>
            </a:endParaRPr>
          </a:p>
          <a:p>
            <a:endParaRPr lang="pt-BR" sz="3000" b="1" u="sng" spc="100" dirty="0">
              <a:solidFill>
                <a:srgbClr val="54BC9B"/>
              </a:solidFill>
            </a:endParaRPr>
          </a:p>
          <a:p>
            <a:r>
              <a:rPr lang="el-GR" sz="3000" b="1" spc="100" dirty="0" smtClean="0">
                <a:solidFill>
                  <a:schemeClr val="bg1"/>
                </a:solidFill>
              </a:rPr>
              <a:t>Αντιμετώπιση </a:t>
            </a:r>
            <a:r>
              <a:rPr lang="el-GR" sz="3000" b="1" spc="100" dirty="0" smtClean="0">
                <a:solidFill>
                  <a:schemeClr val="bg1"/>
                </a:solidFill>
              </a:rPr>
              <a:t>ασθένειας </a:t>
            </a:r>
            <a:r>
              <a:rPr lang="pt-BR" sz="3000" b="1" spc="100" dirty="0" smtClean="0">
                <a:solidFill>
                  <a:schemeClr val="bg1"/>
                </a:solidFill>
              </a:rPr>
              <a:t>: </a:t>
            </a:r>
            <a:r>
              <a:rPr lang="el-GR" sz="3000" b="1" spc="100" dirty="0" smtClean="0">
                <a:solidFill>
                  <a:srgbClr val="54BC9B"/>
                </a:solidFill>
              </a:rPr>
              <a:t>ερυσίβη</a:t>
            </a:r>
            <a:r>
              <a:rPr lang="pt-BR" sz="3000" b="1" spc="100" dirty="0" smtClean="0">
                <a:solidFill>
                  <a:srgbClr val="54BC9B"/>
                </a:solidFill>
              </a:rPr>
              <a:t>, </a:t>
            </a:r>
            <a:r>
              <a:rPr lang="pt-BR" sz="3000" b="1" spc="100" dirty="0">
                <a:solidFill>
                  <a:srgbClr val="54BC9B"/>
                </a:solidFill>
              </a:rPr>
              <a:t>powdery mildew and gray mold of grapes. </a:t>
            </a:r>
          </a:p>
          <a:p>
            <a:r>
              <a:rPr lang="el-GR" sz="3000" b="1" spc="100" dirty="0" smtClean="0">
                <a:solidFill>
                  <a:schemeClr val="bg1"/>
                </a:solidFill>
              </a:rPr>
              <a:t>Θεραπεία </a:t>
            </a:r>
            <a:r>
              <a:rPr lang="pt-BR" sz="3000" b="1" spc="100" dirty="0" smtClean="0">
                <a:solidFill>
                  <a:schemeClr val="bg1"/>
                </a:solidFill>
              </a:rPr>
              <a:t>: </a:t>
            </a:r>
            <a:r>
              <a:rPr lang="el-GR" sz="3000" b="1" spc="100" dirty="0" smtClean="0">
                <a:solidFill>
                  <a:srgbClr val="54BC9B"/>
                </a:solidFill>
              </a:rPr>
              <a:t>Μείγμα με βάση </a:t>
            </a:r>
            <a:r>
              <a:rPr lang="el-GR" sz="3000" b="1" spc="100" dirty="0" smtClean="0">
                <a:solidFill>
                  <a:srgbClr val="54BC9B"/>
                </a:solidFill>
              </a:rPr>
              <a:t>τα </a:t>
            </a:r>
            <a:r>
              <a:rPr lang="pt-BR" sz="3000" b="1" spc="100" dirty="0" smtClean="0">
                <a:solidFill>
                  <a:srgbClr val="54BC9B"/>
                </a:solidFill>
              </a:rPr>
              <a:t>CURZATE </a:t>
            </a:r>
            <a:r>
              <a:rPr lang="pt-BR" sz="3000" b="1" spc="100" dirty="0">
                <a:solidFill>
                  <a:srgbClr val="54BC9B"/>
                </a:solidFill>
              </a:rPr>
              <a:t>MANOX, TOPSIN and APOLLO.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367672" y="509191"/>
            <a:ext cx="84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Προϊόντα για τη θεραπεία παρασίτων / ασθενειών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92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327</Words>
  <Application>Microsoft Macintosh PowerPoint</Application>
  <PresentationFormat>On-screen Show (4:3)</PresentationFormat>
  <Paragraphs>86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covan</cp:lastModifiedBy>
  <cp:revision>39</cp:revision>
  <dcterms:created xsi:type="dcterms:W3CDTF">2017-03-08T21:43:37Z</dcterms:created>
  <dcterms:modified xsi:type="dcterms:W3CDTF">2018-01-29T22:25:51Z</dcterms:modified>
</cp:coreProperties>
</file>